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9" r:id="rId3"/>
    <p:sldId id="290" r:id="rId4"/>
    <p:sldId id="287" r:id="rId5"/>
    <p:sldId id="289" r:id="rId6"/>
    <p:sldId id="291" r:id="rId7"/>
    <p:sldId id="292" r:id="rId8"/>
    <p:sldId id="310" r:id="rId9"/>
    <p:sldId id="294" r:id="rId10"/>
    <p:sldId id="300" r:id="rId11"/>
    <p:sldId id="303" r:id="rId12"/>
    <p:sldId id="301" r:id="rId13"/>
    <p:sldId id="308" r:id="rId14"/>
    <p:sldId id="311" r:id="rId15"/>
    <p:sldId id="307" r:id="rId16"/>
    <p:sldId id="312" r:id="rId17"/>
    <p:sldId id="313" r:id="rId18"/>
    <p:sldId id="314" r:id="rId19"/>
    <p:sldId id="315" r:id="rId20"/>
    <p:sldId id="316" r:id="rId21"/>
    <p:sldId id="31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6272"/>
  </p:normalViewPr>
  <p:slideViewPr>
    <p:cSldViewPr snapToGrid="0" snapToObjects="1">
      <p:cViewPr varScale="1">
        <p:scale>
          <a:sx n="126" d="100"/>
          <a:sy n="126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01B212FB-65D9-D048-A72A-FC620EA0EFDC}"/>
    <pc:docChg chg="modSld">
      <pc:chgData name="Tobler, Michael" userId="23736f38-8fde-4d4c-a7fc-b2d88c867b58" providerId="ADAL" clId="{01B212FB-65D9-D048-A72A-FC620EA0EFDC}" dt="2023-10-18T15:49:10.303" v="0" actId="18331"/>
      <pc:docMkLst>
        <pc:docMk/>
      </pc:docMkLst>
      <pc:sldChg chg="modSp">
        <pc:chgData name="Tobler, Michael" userId="23736f38-8fde-4d4c-a7fc-b2d88c867b58" providerId="ADAL" clId="{01B212FB-65D9-D048-A72A-FC620EA0EFDC}" dt="2023-10-18T15:49:10.303" v="0" actId="18331"/>
        <pc:sldMkLst>
          <pc:docMk/>
          <pc:sldMk cId="112243592" sldId="256"/>
        </pc:sldMkLst>
        <pc:picChg chg="mod">
          <ac:chgData name="Tobler, Michael" userId="23736f38-8fde-4d4c-a7fc-b2d88c867b58" providerId="ADAL" clId="{01B212FB-65D9-D048-A72A-FC620EA0EFDC}" dt="2023-10-18T15:49:10.303" v="0" actId="18331"/>
          <ac:picMkLst>
            <pc:docMk/>
            <pc:sldMk cId="112243592" sldId="256"/>
            <ac:picMk id="2" creationId="{861893EC-78F6-3848-A138-0AED5A39A88B}"/>
          </ac:picMkLst>
        </pc:picChg>
      </pc:sldChg>
    </pc:docChg>
  </pc:docChgLst>
  <pc:docChgLst>
    <pc:chgData name="Michi Tobler" userId="e77e03ce-3cfc-4bf0-a4d0-da6d8494927b" providerId="ADAL" clId="{C5DFC21E-91EE-A947-8900-211955E99A6F}"/>
    <pc:docChg chg="custSel addSld delSld modSld sldOrd">
      <pc:chgData name="Michi Tobler" userId="e77e03ce-3cfc-4bf0-a4d0-da6d8494927b" providerId="ADAL" clId="{C5DFC21E-91EE-A947-8900-211955E99A6F}" dt="2021-09-30T18:03:00.953" v="18" actId="478"/>
      <pc:docMkLst>
        <pc:docMk/>
      </pc:docMkLst>
      <pc:sldChg chg="addSp delSp modSp add mod">
        <pc:chgData name="Michi Tobler" userId="e77e03ce-3cfc-4bf0-a4d0-da6d8494927b" providerId="ADAL" clId="{C5DFC21E-91EE-A947-8900-211955E99A6F}" dt="2021-09-30T18:03:00.953" v="18" actId="478"/>
        <pc:sldMkLst>
          <pc:docMk/>
          <pc:sldMk cId="112243592" sldId="256"/>
        </pc:sldMkLst>
        <pc:spChg chg="add del mod">
          <ac:chgData name="Michi Tobler" userId="e77e03ce-3cfc-4bf0-a4d0-da6d8494927b" providerId="ADAL" clId="{C5DFC21E-91EE-A947-8900-211955E99A6F}" dt="2021-09-30T18:03:00.953" v="18" actId="478"/>
          <ac:spMkLst>
            <pc:docMk/>
            <pc:sldMk cId="112243592" sldId="256"/>
            <ac:spMk id="3" creationId="{D1E9CF16-445D-FD44-9D18-180E9C641495}"/>
          </ac:spMkLst>
        </pc:spChg>
      </pc:sldChg>
      <pc:sldChg chg="add">
        <pc:chgData name="Michi Tobler" userId="e77e03ce-3cfc-4bf0-a4d0-da6d8494927b" providerId="ADAL" clId="{C5DFC21E-91EE-A947-8900-211955E99A6F}" dt="2021-09-30T02:36:43.709" v="0"/>
        <pc:sldMkLst>
          <pc:docMk/>
          <pc:sldMk cId="1737812368" sldId="287"/>
        </pc:sldMkLst>
      </pc:sldChg>
      <pc:sldChg chg="modSp mod ord">
        <pc:chgData name="Michi Tobler" userId="e77e03ce-3cfc-4bf0-a4d0-da6d8494927b" providerId="ADAL" clId="{C5DFC21E-91EE-A947-8900-211955E99A6F}" dt="2021-09-30T02:38:50.356" v="8" actId="14100"/>
        <pc:sldMkLst>
          <pc:docMk/>
          <pc:sldMk cId="1165022638" sldId="290"/>
        </pc:sldMkLst>
        <pc:picChg chg="mod">
          <ac:chgData name="Michi Tobler" userId="e77e03ce-3cfc-4bf0-a4d0-da6d8494927b" providerId="ADAL" clId="{C5DFC21E-91EE-A947-8900-211955E99A6F}" dt="2021-09-30T02:38:50.356" v="8" actId="14100"/>
          <ac:picMkLst>
            <pc:docMk/>
            <pc:sldMk cId="1165022638" sldId="290"/>
            <ac:picMk id="2" creationId="{472D03ED-8F6F-2041-8D81-0267AB58E718}"/>
          </ac:picMkLst>
        </pc:picChg>
      </pc:sldChg>
      <pc:sldChg chg="mod modShow">
        <pc:chgData name="Michi Tobler" userId="e77e03ce-3cfc-4bf0-a4d0-da6d8494927b" providerId="ADAL" clId="{C5DFC21E-91EE-A947-8900-211955E99A6F}" dt="2021-09-30T02:40:04.609" v="9" actId="729"/>
        <pc:sldMkLst>
          <pc:docMk/>
          <pc:sldMk cId="1047053789" sldId="292"/>
        </pc:sldMkLst>
      </pc:sldChg>
      <pc:sldChg chg="modSp mod">
        <pc:chgData name="Michi Tobler" userId="e77e03ce-3cfc-4bf0-a4d0-da6d8494927b" providerId="ADAL" clId="{C5DFC21E-91EE-A947-8900-211955E99A6F}" dt="2021-09-30T02:41:31.244" v="11" actId="115"/>
        <pc:sldMkLst>
          <pc:docMk/>
          <pc:sldMk cId="336155457" sldId="294"/>
        </pc:sldMkLst>
        <pc:spChg chg="mod">
          <ac:chgData name="Michi Tobler" userId="e77e03ce-3cfc-4bf0-a4d0-da6d8494927b" providerId="ADAL" clId="{C5DFC21E-91EE-A947-8900-211955E99A6F}" dt="2021-09-30T02:41:31.244" v="11" actId="115"/>
          <ac:spMkLst>
            <pc:docMk/>
            <pc:sldMk cId="336155457" sldId="294"/>
            <ac:spMk id="12" creationId="{E2282CAB-8248-504C-839A-F9F869F62B79}"/>
          </ac:spMkLst>
        </pc:spChg>
      </pc:sldChg>
      <pc:sldChg chg="add">
        <pc:chgData name="Michi Tobler" userId="e77e03ce-3cfc-4bf0-a4d0-da6d8494927b" providerId="ADAL" clId="{C5DFC21E-91EE-A947-8900-211955E99A6F}" dt="2021-09-30T02:43:10.510" v="12"/>
        <pc:sldMkLst>
          <pc:docMk/>
          <pc:sldMk cId="1441092029" sldId="303"/>
        </pc:sldMkLst>
      </pc:sldChg>
      <pc:sldChg chg="del">
        <pc:chgData name="Michi Tobler" userId="e77e03ce-3cfc-4bf0-a4d0-da6d8494927b" providerId="ADAL" clId="{C5DFC21E-91EE-A947-8900-211955E99A6F}" dt="2021-09-30T02:43:37.102" v="14" actId="2696"/>
        <pc:sldMkLst>
          <pc:docMk/>
          <pc:sldMk cId="688907186" sldId="304"/>
        </pc:sldMkLst>
      </pc:sldChg>
      <pc:sldChg chg="add del">
        <pc:chgData name="Michi Tobler" userId="e77e03ce-3cfc-4bf0-a4d0-da6d8494927b" providerId="ADAL" clId="{C5DFC21E-91EE-A947-8900-211955E99A6F}" dt="2021-09-30T02:44:45.128" v="16"/>
        <pc:sldMkLst>
          <pc:docMk/>
          <pc:sldMk cId="2543181364" sldId="307"/>
        </pc:sldMkLst>
      </pc:sldChg>
      <pc:sldChg chg="modSp add del mod">
        <pc:chgData name="Michi Tobler" userId="e77e03ce-3cfc-4bf0-a4d0-da6d8494927b" providerId="ADAL" clId="{C5DFC21E-91EE-A947-8900-211955E99A6F}" dt="2021-09-30T02:38:35.126" v="5" actId="2696"/>
        <pc:sldMkLst>
          <pc:docMk/>
          <pc:sldMk cId="1004054355" sldId="310"/>
        </pc:sldMkLst>
        <pc:spChg chg="mod">
          <ac:chgData name="Michi Tobler" userId="e77e03ce-3cfc-4bf0-a4d0-da6d8494927b" providerId="ADAL" clId="{C5DFC21E-91EE-A947-8900-211955E99A6F}" dt="2021-09-30T02:38:21.075" v="4" actId="20577"/>
          <ac:spMkLst>
            <pc:docMk/>
            <pc:sldMk cId="1004054355" sldId="310"/>
            <ac:spMk id="12" creationId="{E2282CAB-8248-504C-839A-F9F869F62B79}"/>
          </ac:spMkLst>
        </pc:spChg>
      </pc:sldChg>
      <pc:sldChg chg="add">
        <pc:chgData name="Michi Tobler" userId="e77e03ce-3cfc-4bf0-a4d0-da6d8494927b" providerId="ADAL" clId="{C5DFC21E-91EE-A947-8900-211955E99A6F}" dt="2021-09-30T02:41:09.414" v="10"/>
        <pc:sldMkLst>
          <pc:docMk/>
          <pc:sldMk cId="1446524289" sldId="310"/>
        </pc:sldMkLst>
      </pc:sldChg>
      <pc:sldChg chg="add">
        <pc:chgData name="Michi Tobler" userId="e77e03ce-3cfc-4bf0-a4d0-da6d8494927b" providerId="ADAL" clId="{C5DFC21E-91EE-A947-8900-211955E99A6F}" dt="2021-09-30T02:43:34.896" v="13"/>
        <pc:sldMkLst>
          <pc:docMk/>
          <pc:sldMk cId="449228718" sldId="311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4078617656" sldId="312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2920905659" sldId="313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2761280572" sldId="314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2893318418" sldId="315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2046275175" sldId="316"/>
        </pc:sldMkLst>
      </pc:sldChg>
      <pc:sldChg chg="add">
        <pc:chgData name="Michi Tobler" userId="e77e03ce-3cfc-4bf0-a4d0-da6d8494927b" providerId="ADAL" clId="{C5DFC21E-91EE-A947-8900-211955E99A6F}" dt="2021-09-30T02:44:45.128" v="16"/>
        <pc:sldMkLst>
          <pc:docMk/>
          <pc:sldMk cId="2664558772" sldId="31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893EC-78F6-3848-A138-0AED5A39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6821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8816A-5B2E-3549-89F2-1FF251BE2BFF}"/>
              </a:ext>
            </a:extLst>
          </p:cNvPr>
          <p:cNvSpPr/>
          <p:nvPr/>
        </p:nvSpPr>
        <p:spPr>
          <a:xfrm>
            <a:off x="5231296" y="528834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algn="r"/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Evolutionary forces</a:t>
            </a: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drift: founder effects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a population is founded by a small number of individuals, chance alone will cause different allele frequencies in the new population</a:t>
            </a:r>
          </a:p>
        </p:txBody>
      </p:sp>
      <p:pic>
        <p:nvPicPr>
          <p:cNvPr id="4" name="Picture 3" descr="FG06_13b.JPG">
            <a:extLst>
              <a:ext uri="{FF2B5EF4-FFF2-40B4-BE49-F238E27FC236}">
                <a16:creationId xmlns:a16="http://schemas.microsoft.com/office/drawing/2014/main" id="{4AEFC477-3531-BB41-AA5F-3E185EC375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1184" y="3230067"/>
            <a:ext cx="6363337" cy="3486626"/>
          </a:xfrm>
          <a:prstGeom prst="rect">
            <a:avLst/>
          </a:prstGeom>
        </p:spPr>
      </p:pic>
      <p:pic>
        <p:nvPicPr>
          <p:cNvPr id="5" name="Picture 4" descr="FG06_13c.JPG">
            <a:extLst>
              <a:ext uri="{FF2B5EF4-FFF2-40B4-BE49-F238E27FC236}">
                <a16:creationId xmlns:a16="http://schemas.microsoft.com/office/drawing/2014/main" id="{E123F19C-CC41-D740-9496-04CC863DC4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4315" y="3230067"/>
            <a:ext cx="4154582" cy="3486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2B22A-F0C6-F04A-9F46-9377837F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06" y="883200"/>
            <a:ext cx="2145769" cy="164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59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drift: loss of diversity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In small isolated population, drift can cause a loss of genetic diversity</a:t>
            </a:r>
            <a:endParaRPr lang="en-US" dirty="0"/>
          </a:p>
        </p:txBody>
      </p:sp>
      <p:pic>
        <p:nvPicPr>
          <p:cNvPr id="7" name="Picture 6" descr="Screen shot 2011-01-06 at 1.24.38 PM.png">
            <a:extLst>
              <a:ext uri="{FF2B5EF4-FFF2-40B4-BE49-F238E27FC236}">
                <a16:creationId xmlns:a16="http://schemas.microsoft.com/office/drawing/2014/main" id="{9BBD39CE-E241-E84F-8D13-609524A3B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9069" y="669853"/>
            <a:ext cx="4992624" cy="6188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D1D712-29C8-224D-84EE-0D39B8F78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55" y="2655949"/>
            <a:ext cx="3093017" cy="2047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C9FD6-DD00-A642-BE61-35F80626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465" y="4443668"/>
            <a:ext cx="3089794" cy="221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2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Interactions between mutation, genetic drift, and selection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6902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 natural populations, all mechanisms of evolution occur simultaneously. Assume a new allele comes into a population by mutation, what evolutionary scenarios involving selection and drift can you envision?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5D31B7-D974-074F-9F4B-264473FD3F6C}"/>
              </a:ext>
            </a:extLst>
          </p:cNvPr>
          <p:cNvSpPr/>
          <p:nvPr/>
        </p:nvSpPr>
        <p:spPr>
          <a:xfrm>
            <a:off x="355107" y="6259380"/>
            <a:ext cx="77110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938">
              <a:spcAft>
                <a:spcPts val="600"/>
              </a:spcAft>
            </a:pPr>
            <a:r>
              <a:rPr lang="en-US" sz="1400" dirty="0">
                <a:latin typeface="Courier" pitchFamily="2" charset="0"/>
              </a:rPr>
              <a:t>r &lt;- </a:t>
            </a:r>
            <a:r>
              <a:rPr lang="en-US" sz="1400" dirty="0" err="1">
                <a:latin typeface="Courier" pitchFamily="2" charset="0"/>
              </a:rPr>
              <a:t>drift.selection</a:t>
            </a:r>
            <a:r>
              <a:rPr lang="en-US" sz="1400" dirty="0">
                <a:latin typeface="Courier" pitchFamily="2" charset="0"/>
              </a:rPr>
              <a:t>(p0=0.5, Ne=60, w=c(1,1,1.08),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ngen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=200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nrep</a:t>
            </a:r>
            <a:r>
              <a:rPr lang="en-US" sz="1400" dirty="0">
                <a:latin typeface="Courier" pitchFamily="2" charset="0"/>
              </a:rPr>
              <a:t>=100)</a:t>
            </a:r>
          </a:p>
        </p:txBody>
      </p:sp>
      <p:pic>
        <p:nvPicPr>
          <p:cNvPr id="5" name="Picture 4" descr="A rhinoceros standing in a river&#10;&#10;Description automatically generated">
            <a:extLst>
              <a:ext uri="{FF2B5EF4-FFF2-40B4-BE49-F238E27FC236}">
                <a16:creationId xmlns:a16="http://schemas.microsoft.com/office/drawing/2014/main" id="{FDE11CBC-718D-3E47-B25A-017436468C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10" y="2700461"/>
            <a:ext cx="4513046" cy="30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Migration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Movement of alleles </a:t>
            </a:r>
            <a:r>
              <a:rPr lang="en-US" u="sng" dirty="0"/>
              <a:t>between</a:t>
            </a:r>
            <a:r>
              <a:rPr lang="en-US" dirty="0"/>
              <a:t> populations with geographic variation</a:t>
            </a:r>
          </a:p>
          <a:p>
            <a:pPr>
              <a:spcAft>
                <a:spcPts val="600"/>
              </a:spcAft>
            </a:pPr>
            <a:r>
              <a:rPr lang="en-US" dirty="0"/>
              <a:t>Evolutionary biologists refer to migration as </a:t>
            </a:r>
            <a:r>
              <a:rPr lang="en-US" b="1" dirty="0"/>
              <a:t>gene flow</a:t>
            </a:r>
          </a:p>
          <a:p>
            <a:pPr>
              <a:spcAft>
                <a:spcPts val="600"/>
              </a:spcAft>
            </a:pPr>
            <a:r>
              <a:rPr lang="en-US" dirty="0"/>
              <a:t>Mechanisms vary widely</a:t>
            </a:r>
          </a:p>
          <a:p>
            <a:pPr>
              <a:spcAft>
                <a:spcPts val="600"/>
              </a:spcAft>
            </a:pPr>
            <a:r>
              <a:rPr lang="en-US" dirty="0"/>
              <a:t>What are the evolutionary effects of migration?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B2EC89-D160-7D45-A0D7-EF3899C77A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931"/>
            <a:ext cx="7351844" cy="23192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71D0C4-B359-8C4D-8B85-7C7072E8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650" y="90112"/>
            <a:ext cx="4219307" cy="3516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F08900-3D06-694B-B411-35CD9F77E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650" y="3669335"/>
            <a:ext cx="4219307" cy="30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One-island model of migration</a:t>
            </a:r>
          </a:p>
        </p:txBody>
      </p:sp>
      <p:pic>
        <p:nvPicPr>
          <p:cNvPr id="5" name="Picture 4" descr="FG06_05.JPG">
            <a:extLst>
              <a:ext uri="{FF2B5EF4-FFF2-40B4-BE49-F238E27FC236}">
                <a16:creationId xmlns:a16="http://schemas.microsoft.com/office/drawing/2014/main" id="{DFCE99DC-4A05-DD45-AB35-2B399E6921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8690" y="1305664"/>
            <a:ext cx="6115538" cy="4782619"/>
          </a:xfrm>
          <a:prstGeom prst="rect">
            <a:avLst/>
          </a:prstGeom>
        </p:spPr>
      </p:pic>
      <p:pic>
        <p:nvPicPr>
          <p:cNvPr id="6" name="Picture 5" descr="FG06_04.JPG">
            <a:extLst>
              <a:ext uri="{FF2B5EF4-FFF2-40B4-BE49-F238E27FC236}">
                <a16:creationId xmlns:a16="http://schemas.microsoft.com/office/drawing/2014/main" id="{E2AFEE7C-A097-7849-A213-3099D6217C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100" y="1694961"/>
            <a:ext cx="2906015" cy="346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2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Non-random mating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Does not in itself affect evolution (does not change allele frequencies), but affects HWE</a:t>
            </a:r>
          </a:p>
          <a:p>
            <a:pPr>
              <a:spcAft>
                <a:spcPts val="600"/>
              </a:spcAft>
            </a:pPr>
            <a:r>
              <a:rPr lang="en-US" dirty="0"/>
              <a:t>Most common in the form of inbreeding</a:t>
            </a:r>
          </a:p>
          <a:p>
            <a:pPr>
              <a:spcAft>
                <a:spcPts val="600"/>
              </a:spcAft>
            </a:pPr>
            <a:r>
              <a:rPr lang="en-US" dirty="0"/>
              <a:t>Inbreeding causes an excess of homozygotes</a:t>
            </a:r>
          </a:p>
        </p:txBody>
      </p:sp>
      <p:pic>
        <p:nvPicPr>
          <p:cNvPr id="5" name="Picture 4" descr="FG06_25a.JPG">
            <a:extLst>
              <a:ext uri="{FF2B5EF4-FFF2-40B4-BE49-F238E27FC236}">
                <a16:creationId xmlns:a16="http://schemas.microsoft.com/office/drawing/2014/main" id="{66B59F4F-F344-DF41-839C-8647F0A7AB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1440" y="2998328"/>
            <a:ext cx="8290560" cy="378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81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Non-random mating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936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Prediction of HWE is violated: we cannot predict genotype frequencies by multiplying allele frequencies!</a:t>
            </a:r>
          </a:p>
        </p:txBody>
      </p:sp>
      <p:pic>
        <p:nvPicPr>
          <p:cNvPr id="6" name="Picture 5" descr="FG06_25b.JPG">
            <a:extLst>
              <a:ext uri="{FF2B5EF4-FFF2-40B4-BE49-F238E27FC236}">
                <a16:creationId xmlns:a16="http://schemas.microsoft.com/office/drawing/2014/main" id="{29EB93E6-FCFA-C443-9E9F-2D1106B0A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60263" y="4251443"/>
            <a:ext cx="8605433" cy="26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17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Consequences of inbreeding is predictable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936221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inbreeding coefficient </a:t>
            </a:r>
            <a:r>
              <a:rPr lang="en-US" i="1" dirty="0"/>
              <a:t>F</a:t>
            </a:r>
            <a:r>
              <a:rPr lang="en-US" dirty="0"/>
              <a:t> describes the probability that are identical by descent</a:t>
            </a:r>
          </a:p>
          <a:p>
            <a:pPr marL="460375">
              <a:spcAft>
                <a:spcPts val="600"/>
              </a:spcAft>
            </a:pPr>
            <a:r>
              <a:rPr lang="en-US" dirty="0" err="1"/>
              <a:t>Selfing</a:t>
            </a:r>
            <a:r>
              <a:rPr lang="en-US" dirty="0"/>
              <a:t>: </a:t>
            </a:r>
            <a:r>
              <a:rPr lang="en-US" i="1" dirty="0"/>
              <a:t>F</a:t>
            </a:r>
            <a:r>
              <a:rPr lang="en-US" dirty="0"/>
              <a:t> = 0.5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Parent/offspring, siblings: </a:t>
            </a:r>
            <a:r>
              <a:rPr lang="en-US" i="1" dirty="0"/>
              <a:t>F</a:t>
            </a:r>
            <a:r>
              <a:rPr lang="en-US" dirty="0"/>
              <a:t> = 0.25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Half-sibs: </a:t>
            </a:r>
            <a:r>
              <a:rPr lang="en-US" i="1" dirty="0"/>
              <a:t>F</a:t>
            </a:r>
            <a:r>
              <a:rPr lang="en-US" dirty="0"/>
              <a:t> = 0.125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First cousins: </a:t>
            </a:r>
            <a:r>
              <a:rPr lang="en-US" i="1" dirty="0"/>
              <a:t>F</a:t>
            </a:r>
            <a:r>
              <a:rPr lang="en-US" dirty="0"/>
              <a:t> = 0.0625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If </a:t>
            </a:r>
            <a:r>
              <a:rPr lang="en-US" i="1" dirty="0"/>
              <a:t>F</a:t>
            </a:r>
            <a:r>
              <a:rPr lang="en-US" dirty="0"/>
              <a:t> is known, we can calculate genotype frequencies as 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f(AA) = p</a:t>
            </a:r>
            <a:r>
              <a:rPr lang="en-US" baseline="30000" dirty="0"/>
              <a:t>2</a:t>
            </a:r>
            <a:r>
              <a:rPr lang="en-US" dirty="0"/>
              <a:t>(1-</a:t>
            </a:r>
            <a:r>
              <a:rPr lang="en-US" i="1" dirty="0"/>
              <a:t>F</a:t>
            </a:r>
            <a:r>
              <a:rPr lang="en-US" dirty="0"/>
              <a:t>)+p</a:t>
            </a:r>
            <a:r>
              <a:rPr lang="en-US" i="1" dirty="0"/>
              <a:t>F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f(Aa) = 2pq(1-</a:t>
            </a:r>
            <a:r>
              <a:rPr lang="en-US" i="1" dirty="0"/>
              <a:t>F</a:t>
            </a:r>
            <a:r>
              <a:rPr lang="en-US" dirty="0"/>
              <a:t>)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f(aa) = q</a:t>
            </a:r>
            <a:r>
              <a:rPr lang="en-US" baseline="30000" dirty="0"/>
              <a:t>2</a:t>
            </a:r>
            <a:r>
              <a:rPr lang="en-US" dirty="0"/>
              <a:t>(1-</a:t>
            </a:r>
            <a:r>
              <a:rPr lang="en-US" i="1" dirty="0"/>
              <a:t>F</a:t>
            </a:r>
            <a:r>
              <a:rPr lang="en-US" dirty="0"/>
              <a:t>)+</a:t>
            </a:r>
            <a:r>
              <a:rPr lang="en-US" dirty="0" err="1"/>
              <a:t>q</a:t>
            </a:r>
            <a:r>
              <a:rPr lang="en-US" i="1" dirty="0" err="1"/>
              <a:t>F</a:t>
            </a:r>
            <a:endParaRPr lang="en-US" dirty="0"/>
          </a:p>
          <a:p>
            <a:pPr marL="4763">
              <a:spcAft>
                <a:spcPts val="600"/>
              </a:spcAft>
            </a:pPr>
            <a:r>
              <a:rPr lang="en-US" dirty="0"/>
              <a:t>If F is known the heterozygosity will be</a:t>
            </a:r>
          </a:p>
          <a:p>
            <a:pPr marL="460375">
              <a:spcAft>
                <a:spcPts val="600"/>
              </a:spcAft>
            </a:pPr>
            <a:r>
              <a:rPr lang="en-US" i="1" dirty="0"/>
              <a:t>H</a:t>
            </a:r>
            <a:r>
              <a:rPr lang="en-US" i="1" baseline="-25000" dirty="0"/>
              <a:t>F</a:t>
            </a:r>
            <a:r>
              <a:rPr lang="en-US" dirty="0"/>
              <a:t>=</a:t>
            </a:r>
            <a:r>
              <a:rPr lang="en-US" i="1" dirty="0"/>
              <a:t>H</a:t>
            </a:r>
            <a:r>
              <a:rPr lang="en-US" baseline="-25000" dirty="0"/>
              <a:t>0</a:t>
            </a:r>
            <a:r>
              <a:rPr lang="en-US" dirty="0"/>
              <a:t>(1-</a:t>
            </a:r>
            <a:r>
              <a:rPr lang="en-US" i="1" dirty="0"/>
              <a:t>F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18" name="Picture 17" descr="FG06_25b.JPG">
            <a:extLst>
              <a:ext uri="{FF2B5EF4-FFF2-40B4-BE49-F238E27FC236}">
                <a16:creationId xmlns:a16="http://schemas.microsoft.com/office/drawing/2014/main" id="{7C953096-8EE9-2D43-9F70-40E8FB4D86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6858" y="3371089"/>
            <a:ext cx="5736230" cy="9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0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Inbreeding in the wild</a:t>
            </a:r>
          </a:p>
        </p:txBody>
      </p:sp>
      <p:pic>
        <p:nvPicPr>
          <p:cNvPr id="5" name="Picture 4" descr="Screen shot 2011-01-06 at 3.00.30 PM.png">
            <a:extLst>
              <a:ext uri="{FF2B5EF4-FFF2-40B4-BE49-F238E27FC236}">
                <a16:creationId xmlns:a16="http://schemas.microsoft.com/office/drawing/2014/main" id="{177826AF-18A8-5D4A-BDE2-4762FB1DA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1209"/>
            <a:ext cx="10588752" cy="53967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985614-4A90-0343-B862-061994EDF1F6}"/>
              </a:ext>
            </a:extLst>
          </p:cNvPr>
          <p:cNvSpPr/>
          <p:nvPr/>
        </p:nvSpPr>
        <p:spPr>
          <a:xfrm>
            <a:off x="6871880" y="2155406"/>
            <a:ext cx="2808568" cy="38979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D7364-033F-D640-8310-251EEE31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84534" y="159383"/>
            <a:ext cx="3008436" cy="17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0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Inbreeding in the wild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936221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Mangrove killifish are monoecious and self-fertilize, with rare outbreeding through the production of males</a:t>
            </a:r>
          </a:p>
          <a:p>
            <a:pPr>
              <a:spcAft>
                <a:spcPts val="600"/>
              </a:spcAft>
            </a:pPr>
            <a:r>
              <a:rPr lang="en-US" dirty="0"/>
              <a:t>Inbreeding is also relevant in many plants, organisms with limited dispersal ability, and endangered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C982C-F113-694A-8C02-9E7CDEAAA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455" y="292489"/>
            <a:ext cx="2904438" cy="187383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BFAFE22-F3C1-0D4A-AD0E-C4A144E52E25}"/>
              </a:ext>
            </a:extLst>
          </p:cNvPr>
          <p:cNvGrpSpPr/>
          <p:nvPr/>
        </p:nvGrpSpPr>
        <p:grpSpPr>
          <a:xfrm>
            <a:off x="6645036" y="3637240"/>
            <a:ext cx="4550431" cy="2938408"/>
            <a:chOff x="3773821" y="2320115"/>
            <a:chExt cx="3389886" cy="218899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51D700-8220-EB4A-ACB5-BCBCDA58918C}"/>
                </a:ext>
              </a:extLst>
            </p:cNvPr>
            <p:cNvSpPr txBox="1"/>
            <p:nvPr/>
          </p:nvSpPr>
          <p:spPr>
            <a:xfrm>
              <a:off x="3925346" y="2320115"/>
              <a:ext cx="20681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Monoecious individuals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3596AE-FD7D-BD4F-B4C4-CE636C69CC99}"/>
                </a:ext>
              </a:extLst>
            </p:cNvPr>
            <p:cNvSpPr txBox="1"/>
            <p:nvPr/>
          </p:nvSpPr>
          <p:spPr>
            <a:xfrm>
              <a:off x="3773821" y="3249783"/>
              <a:ext cx="5565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Eggs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140188-1997-E64F-9099-62CA4660C15B}"/>
                </a:ext>
              </a:extLst>
            </p:cNvPr>
            <p:cNvSpPr txBox="1"/>
            <p:nvPr/>
          </p:nvSpPr>
          <p:spPr>
            <a:xfrm>
              <a:off x="5535209" y="3280561"/>
              <a:ext cx="7168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Sperm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22F26D-E75F-D74D-B1AB-BA2200E76551}"/>
                </a:ext>
              </a:extLst>
            </p:cNvPr>
            <p:cNvSpPr txBox="1"/>
            <p:nvPr/>
          </p:nvSpPr>
          <p:spPr>
            <a:xfrm>
              <a:off x="4495133" y="4201334"/>
              <a:ext cx="9332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Offspring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D92AE1E-C847-0643-B9A7-360025CB58C1}"/>
                </a:ext>
              </a:extLst>
            </p:cNvPr>
            <p:cNvCxnSpPr>
              <a:stCxn id="8" idx="2"/>
              <a:endCxn id="10" idx="0"/>
            </p:cNvCxnSpPr>
            <p:nvPr/>
          </p:nvCxnSpPr>
          <p:spPr>
            <a:xfrm>
              <a:off x="4052103" y="3557560"/>
              <a:ext cx="909665" cy="64377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D6E7DC-C1B2-024F-A4ED-3AC164B25DB7}"/>
                </a:ext>
              </a:extLst>
            </p:cNvPr>
            <p:cNvSpPr txBox="1"/>
            <p:nvPr/>
          </p:nvSpPr>
          <p:spPr>
            <a:xfrm>
              <a:off x="6507758" y="2320115"/>
              <a:ext cx="6559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Males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4E08ECE-B046-9341-AECE-CB54ABF89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54659" y="3529302"/>
              <a:ext cx="931874" cy="672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A86897F-337E-784A-A47E-6AB59B570024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67" y="2544214"/>
              <a:ext cx="931874" cy="672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CC8BD23-0A68-D743-A8A1-B18C2865CE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25235" y="2544214"/>
              <a:ext cx="931874" cy="672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301507-964E-DC47-BD4C-D9CCDBFB4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3641" y="2544214"/>
              <a:ext cx="931874" cy="6720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E7D7FFD8-16E3-714D-B3F0-F22A1A5E1C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92"/>
          <a:stretch/>
        </p:blipFill>
        <p:spPr>
          <a:xfrm>
            <a:off x="9638324" y="2601843"/>
            <a:ext cx="2233768" cy="8416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079477-5476-004A-B248-79A06333218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12860" y="2601843"/>
            <a:ext cx="2247404" cy="82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1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93D41E-FD1E-AE40-9D73-BD26D7329DA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8" y="1158091"/>
            <a:ext cx="6082792" cy="4541818"/>
          </a:xfrm>
          <a:prstGeom prst="rect">
            <a:avLst/>
          </a:prstGeom>
        </p:spPr>
      </p:pic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4002E857-FE2E-284F-AA30-38A9DF7DAA6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4588" y="624990"/>
            <a:ext cx="5121776" cy="56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6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Costs and benefits of inbreeding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9362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Benefits of inbreeding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Inbreeding can facilitate adaptation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Inbreeding can be an exit strategy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3C3B-C47F-8445-AD41-62AB39FD45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5642" y="475121"/>
            <a:ext cx="2467561" cy="309089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AFD87D-8D9C-8F4B-A413-607986FFCF3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952" y="3724508"/>
            <a:ext cx="3367930" cy="292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75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Costs and benefits of inbreeding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9362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Benefits of inbreeding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Inbreeding can facilitate adaptation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Inbreeding can be an exit strategy</a:t>
            </a:r>
          </a:p>
          <a:p>
            <a:pPr>
              <a:spcAft>
                <a:spcPts val="600"/>
              </a:spcAft>
            </a:pPr>
            <a:r>
              <a:rPr lang="en-US" dirty="0"/>
              <a:t>Costs of inbreeding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Combination of recessive deleterious alleles (inbreeding depression)</a:t>
            </a:r>
          </a:p>
        </p:txBody>
      </p:sp>
      <p:pic>
        <p:nvPicPr>
          <p:cNvPr id="6" name="Picture 5" descr="FG06_28.JPG">
            <a:extLst>
              <a:ext uri="{FF2B5EF4-FFF2-40B4-BE49-F238E27FC236}">
                <a16:creationId xmlns:a16="http://schemas.microsoft.com/office/drawing/2014/main" id="{C068E929-B5B7-E342-8833-3A40DEA19C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22812" y="884052"/>
            <a:ext cx="3284205" cy="31339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47DBD61-2DFC-D54E-9C2C-F896EC0BCDC7}"/>
              </a:ext>
            </a:extLst>
          </p:cNvPr>
          <p:cNvGrpSpPr/>
          <p:nvPr/>
        </p:nvGrpSpPr>
        <p:grpSpPr>
          <a:xfrm>
            <a:off x="8831256" y="4317255"/>
            <a:ext cx="3183581" cy="2313035"/>
            <a:chOff x="-115590" y="4241527"/>
            <a:chExt cx="3656987" cy="26569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96B9CA9-F2C1-2E42-A36D-3724CC54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4570348"/>
              <a:ext cx="1646128" cy="232817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069770-F4BC-3F4F-AEFA-321BE8DFD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30213" y="4570348"/>
              <a:ext cx="1911184" cy="2328170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20C19D-6A00-BC4F-85F3-51A9B75A2EF2}"/>
                </a:ext>
              </a:extLst>
            </p:cNvPr>
            <p:cNvSpPr txBox="1"/>
            <p:nvPr/>
          </p:nvSpPr>
          <p:spPr>
            <a:xfrm>
              <a:off x="-115590" y="4241527"/>
              <a:ext cx="2936475" cy="3535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Hemophilia in the royal family</a:t>
              </a:r>
            </a:p>
          </p:txBody>
        </p:sp>
      </p:grpSp>
      <p:pic>
        <p:nvPicPr>
          <p:cNvPr id="11" name="Picture 10" descr="FG06_30.JPG">
            <a:extLst>
              <a:ext uri="{FF2B5EF4-FFF2-40B4-BE49-F238E27FC236}">
                <a16:creationId xmlns:a16="http://schemas.microsoft.com/office/drawing/2014/main" id="{00704C69-0663-A340-B0BE-5A850AA0C86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1775" y="3532689"/>
            <a:ext cx="2159117" cy="30976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6DCE5-4126-D24A-AB5C-7D846F21B50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7" y="4788805"/>
            <a:ext cx="1884688" cy="18315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5A67CF-F5A2-784C-ACB6-B7075C73A21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690" y="4788805"/>
            <a:ext cx="2455313" cy="184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58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Important conclusions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64592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Selection does not always drive alleles to fixation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can maintain allele frequencies at an intermediate equilibrium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can cause the fixation of alleles that confer lower fitness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Selection models predict outcomes in natural and experimental populations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However,…</a:t>
            </a:r>
          </a:p>
          <a:p>
            <a:pPr>
              <a:spcAft>
                <a:spcPts val="600"/>
              </a:spcAft>
            </a:pPr>
            <a:r>
              <a:rPr lang="en-US" dirty="0"/>
              <a:t>…selection is not always stable</a:t>
            </a:r>
          </a:p>
          <a:p>
            <a:pPr>
              <a:spcAft>
                <a:spcPts val="600"/>
              </a:spcAft>
            </a:pPr>
            <a:r>
              <a:rPr lang="en-US" dirty="0"/>
              <a:t>…selection interacts with other evolutionary forces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2D03ED-8F6F-2041-8D81-0267AB58E7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66852" y="3694312"/>
            <a:ext cx="7125148" cy="3163688"/>
          </a:xfrm>
          <a:prstGeom prst="rect">
            <a:avLst/>
          </a:prstGeom>
        </p:spPr>
      </p:pic>
      <p:pic>
        <p:nvPicPr>
          <p:cNvPr id="5" name="Picture 4" descr="FG05_18.JPG">
            <a:extLst>
              <a:ext uri="{FF2B5EF4-FFF2-40B4-BE49-F238E27FC236}">
                <a16:creationId xmlns:a16="http://schemas.microsoft.com/office/drawing/2014/main" id="{18CA3619-E35F-5D48-8136-FCAE24DC11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3532" y="767031"/>
            <a:ext cx="4687436" cy="362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2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can fluctuate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3AB171D-1716-6F4C-A463-4877ECE93B66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740892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 change</a:t>
            </a:r>
          </a:p>
          <a:p>
            <a:pPr>
              <a:spcAft>
                <a:spcPts val="600"/>
              </a:spcAft>
            </a:pPr>
            <a:r>
              <a:rPr lang="en-US" dirty="0"/>
              <a:t>Frequency-dependent selection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Positive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Fitness of genotype increases with its frequency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Rapid fixation of alleles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Negative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Fitness of genotype decreases with its frequency</a:t>
            </a:r>
          </a:p>
          <a:p>
            <a:pPr marL="920750">
              <a:spcAft>
                <a:spcPts val="600"/>
              </a:spcAft>
            </a:pPr>
            <a:r>
              <a:rPr lang="en-US" dirty="0"/>
              <a:t>Section 2 in your R Notebook</a:t>
            </a:r>
          </a:p>
        </p:txBody>
      </p:sp>
      <p:pic>
        <p:nvPicPr>
          <p:cNvPr id="8" name="Picture 21" descr="Picture 2">
            <a:extLst>
              <a:ext uri="{FF2B5EF4-FFF2-40B4-BE49-F238E27FC236}">
                <a16:creationId xmlns:a16="http://schemas.microsoft.com/office/drawing/2014/main" id="{D7B6E938-157E-7643-A170-DFDE7873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5656" y="167339"/>
            <a:ext cx="5483944" cy="271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684564-5AB8-4644-A160-2E0C893BC7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3498" y="3261107"/>
            <a:ext cx="4728259" cy="342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12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Mutation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Mutation itself is a weak force in evolution</a:t>
            </a:r>
          </a:p>
          <a:p>
            <a:pPr>
              <a:spcAft>
                <a:spcPts val="600"/>
              </a:spcAft>
            </a:pPr>
            <a:r>
              <a:rPr lang="en-US" dirty="0"/>
              <a:t>Without mutation, evolution eventually would come to a halt as selection causes fixation of beneficial additive alleles in a populations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9" name="Picture 8" descr="FG05_25.JPG">
            <a:extLst>
              <a:ext uri="{FF2B5EF4-FFF2-40B4-BE49-F238E27FC236}">
                <a16:creationId xmlns:a16="http://schemas.microsoft.com/office/drawing/2014/main" id="{5883A81E-F993-F54A-9EBF-A453FC4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12274" y="2656476"/>
            <a:ext cx="6488035" cy="42015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153826-5B95-7148-9F30-C5280637803E}"/>
              </a:ext>
            </a:extLst>
          </p:cNvPr>
          <p:cNvGrpSpPr/>
          <p:nvPr/>
        </p:nvGrpSpPr>
        <p:grpSpPr>
          <a:xfrm>
            <a:off x="6083741" y="4669327"/>
            <a:ext cx="6298759" cy="1009526"/>
            <a:chOff x="2662071" y="4432591"/>
            <a:chExt cx="6298759" cy="100952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1AAB80B-A236-CA47-97F7-661405C386BC}"/>
                </a:ext>
              </a:extLst>
            </p:cNvPr>
            <p:cNvCxnSpPr/>
            <p:nvPr/>
          </p:nvCxnSpPr>
          <p:spPr>
            <a:xfrm flipH="1" flipV="1">
              <a:off x="4200699" y="4432591"/>
              <a:ext cx="1111232" cy="64718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18D7920-E571-9542-A18A-CEECDBDF5A70}"/>
                </a:ext>
              </a:extLst>
            </p:cNvPr>
            <p:cNvCxnSpPr/>
            <p:nvPr/>
          </p:nvCxnSpPr>
          <p:spPr>
            <a:xfrm flipH="1" flipV="1">
              <a:off x="3223792" y="4584992"/>
              <a:ext cx="2088139" cy="4947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2425B9A-10D2-E348-A489-DCC878B76631}"/>
                </a:ext>
              </a:extLst>
            </p:cNvPr>
            <p:cNvCxnSpPr/>
            <p:nvPr/>
          </p:nvCxnSpPr>
          <p:spPr>
            <a:xfrm flipH="1">
              <a:off x="2662071" y="5079774"/>
              <a:ext cx="2649860" cy="3419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3329E2C-3E5B-734D-B568-B6C8A0CEE9F1}"/>
                </a:ext>
              </a:extLst>
            </p:cNvPr>
            <p:cNvSpPr txBox="1"/>
            <p:nvPr/>
          </p:nvSpPr>
          <p:spPr>
            <a:xfrm>
              <a:off x="5311931" y="4703453"/>
              <a:ext cx="364889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Stepwise evolution of cell size reflect an interplay between the occurrence of new mutations and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65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Mutation-selection balance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Most mutations are deleterious, and selection acts to eliminate deleterious alleles.</a:t>
            </a:r>
          </a:p>
          <a:p>
            <a:pPr>
              <a:spcAft>
                <a:spcPts val="600"/>
              </a:spcAft>
            </a:pPr>
            <a:r>
              <a:rPr lang="en-US" dirty="0"/>
              <a:t>Deleterious alleles persist because of continuous mutation</a:t>
            </a:r>
          </a:p>
          <a:p>
            <a:pPr>
              <a:spcAft>
                <a:spcPts val="600"/>
              </a:spcAft>
            </a:pPr>
            <a:r>
              <a:rPr lang="en-US" dirty="0"/>
              <a:t>When rate of elimination is equal to the rate of mutation, the frequency of an allele is at an equilibrium (the mutation-selection balance)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How do the mutation rate and selection impact the frequency of deleterious alleles?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CEBFC26-AC83-EB4C-ACD1-7F4A0238DD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2486790"/>
              </p:ext>
            </p:extLst>
          </p:nvPr>
        </p:nvGraphicFramePr>
        <p:xfrm>
          <a:off x="4194501" y="4245128"/>
          <a:ext cx="1567863" cy="13326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431800" progId="Equation.3">
                  <p:embed/>
                </p:oleObj>
              </mc:Choice>
              <mc:Fallback>
                <p:oleObj name="Equation" r:id="rId2" imgW="508000" imgH="431800" progId="Equation.3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CEBFC26-AC83-EB4C-ACD1-7F4A0238DD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194501" y="4245128"/>
                        <a:ext cx="1567863" cy="13326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FF8F8BD-987B-0B4B-BD99-13678B3CECD2}"/>
              </a:ext>
            </a:extLst>
          </p:cNvPr>
          <p:cNvSpPr txBox="1"/>
          <p:nvPr/>
        </p:nvSpPr>
        <p:spPr>
          <a:xfrm>
            <a:off x="355107" y="4226646"/>
            <a:ext cx="41753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 dominant-recessive inheritance, frequency of a deleterious allele at equilibrium: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D224A7-F3BC-3D43-9B22-515632F3E890}"/>
              </a:ext>
            </a:extLst>
          </p:cNvPr>
          <p:cNvSpPr/>
          <p:nvPr/>
        </p:nvSpPr>
        <p:spPr>
          <a:xfrm>
            <a:off x="8054940" y="2442681"/>
            <a:ext cx="1972638" cy="197263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A9B98C7-81DA-2245-86E9-9E5DB4D9AEA5}"/>
              </a:ext>
            </a:extLst>
          </p:cNvPr>
          <p:cNvSpPr/>
          <p:nvPr/>
        </p:nvSpPr>
        <p:spPr>
          <a:xfrm>
            <a:off x="8419672" y="1736333"/>
            <a:ext cx="1243174" cy="10248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AF741D12-8681-DF4B-9777-74CD0533B364}"/>
              </a:ext>
            </a:extLst>
          </p:cNvPr>
          <p:cNvSpPr/>
          <p:nvPr/>
        </p:nvSpPr>
        <p:spPr>
          <a:xfrm>
            <a:off x="8419672" y="4244673"/>
            <a:ext cx="1243174" cy="1024847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70AB0-5DE2-0C4B-8452-F938596AE4BD}"/>
              </a:ext>
            </a:extLst>
          </p:cNvPr>
          <p:cNvSpPr txBox="1"/>
          <p:nvPr/>
        </p:nvSpPr>
        <p:spPr>
          <a:xfrm>
            <a:off x="10027578" y="3259723"/>
            <a:ext cx="1424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 pool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D7D618-1F7C-E14E-A2F1-B1E03B259D4F}"/>
              </a:ext>
            </a:extLst>
          </p:cNvPr>
          <p:cNvSpPr txBox="1"/>
          <p:nvPr/>
        </p:nvSpPr>
        <p:spPr>
          <a:xfrm>
            <a:off x="9399142" y="1910202"/>
            <a:ext cx="1424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C8A759-9806-8C49-990A-310823084C81}"/>
              </a:ext>
            </a:extLst>
          </p:cNvPr>
          <p:cNvSpPr txBox="1"/>
          <p:nvPr/>
        </p:nvSpPr>
        <p:spPr>
          <a:xfrm>
            <a:off x="9399142" y="4418542"/>
            <a:ext cx="1424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Selection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46E17-6A98-9442-9115-DAA1129C78BC}"/>
              </a:ext>
            </a:extLst>
          </p:cNvPr>
          <p:cNvSpPr txBox="1"/>
          <p:nvPr/>
        </p:nvSpPr>
        <p:spPr>
          <a:xfrm>
            <a:off x="8880297" y="1910202"/>
            <a:ext cx="32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μ</a:t>
            </a:r>
            <a:endParaRPr lang="en-US" sz="16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23B6B9-B1D6-444E-9C93-869550913D92}"/>
              </a:ext>
            </a:extLst>
          </p:cNvPr>
          <p:cNvSpPr txBox="1"/>
          <p:nvPr/>
        </p:nvSpPr>
        <p:spPr>
          <a:xfrm>
            <a:off x="8880296" y="4418542"/>
            <a:ext cx="32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ED1F8-A544-7D47-BFEC-035C29DA2040}"/>
              </a:ext>
            </a:extLst>
          </p:cNvPr>
          <p:cNvSpPr txBox="1"/>
          <p:nvPr/>
        </p:nvSpPr>
        <p:spPr>
          <a:xfrm>
            <a:off x="8880296" y="3259723"/>
            <a:ext cx="321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BD1D44-E4AB-B64A-A0B0-75F17F78EA74}"/>
              </a:ext>
            </a:extLst>
          </p:cNvPr>
          <p:cNvSpPr/>
          <p:nvPr/>
        </p:nvSpPr>
        <p:spPr>
          <a:xfrm>
            <a:off x="355107" y="6095599"/>
            <a:ext cx="7925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938">
              <a:spcAft>
                <a:spcPts val="600"/>
              </a:spcAft>
            </a:pPr>
            <a:r>
              <a:rPr lang="en-US" sz="1400" dirty="0">
                <a:latin typeface="Courier" pitchFamily="2" charset="0"/>
              </a:rPr>
              <a:t>r &lt;- </a:t>
            </a:r>
            <a:r>
              <a:rPr lang="en-US" sz="1400" dirty="0" err="1">
                <a:latin typeface="Courier" pitchFamily="2" charset="0"/>
              </a:rPr>
              <a:t>mutation.selection</a:t>
            </a:r>
            <a:r>
              <a:rPr lang="en-US" sz="1400" dirty="0">
                <a:latin typeface="Courier" pitchFamily="2" charset="0"/>
              </a:rPr>
              <a:t>(p0=1, w=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c(1.0,0.5)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u=0.001</a:t>
            </a:r>
            <a:r>
              <a:rPr lang="en-US" sz="1400" dirty="0">
                <a:latin typeface="Courier" pitchFamily="2" charset="0"/>
              </a:rPr>
              <a:t>, time=100,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show="q"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7850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Mutation-selection balance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1A459-8008-2B4F-96C2-CB58005A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714" y="2859579"/>
            <a:ext cx="5325978" cy="3794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C9B0C3-D238-874F-BEA8-CED4B2E9F60E}"/>
              </a:ext>
            </a:extLst>
          </p:cNvPr>
          <p:cNvSpPr txBox="1"/>
          <p:nvPr/>
        </p:nvSpPr>
        <p:spPr>
          <a:xfrm>
            <a:off x="106924" y="747899"/>
            <a:ext cx="553741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/>
              <a:t>Cystic fibrosis is a lung disease with high fitness costs caused by a loss-of-function mutation</a:t>
            </a:r>
          </a:p>
          <a:p>
            <a:pPr>
              <a:spcAft>
                <a:spcPts val="600"/>
              </a:spcAft>
            </a:pPr>
            <a:r>
              <a:rPr lang="en-US" dirty="0"/>
              <a:t>Frequency in Caucasian population is 0.02</a:t>
            </a:r>
          </a:p>
          <a:p>
            <a:pPr>
              <a:spcAft>
                <a:spcPts val="600"/>
              </a:spcAft>
            </a:pPr>
            <a:r>
              <a:rPr lang="en-US" dirty="0"/>
              <a:t>Assuming a selection coefficient of 1, what is the mutation rate?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actual mutation rate is 6.7*10</a:t>
            </a:r>
            <a:r>
              <a:rPr lang="en-US" baseline="30000" dirty="0"/>
              <a:t>-7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How can you explain the discrepancy between your estimate and the actual mutation rate? 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04705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drift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An evolutionary force generating </a:t>
            </a:r>
            <a:r>
              <a:rPr lang="en-US" u="sng" dirty="0"/>
              <a:t>random</a:t>
            </a:r>
            <a:r>
              <a:rPr lang="en-US" dirty="0"/>
              <a:t> changes in allele frequency between generations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Does not lead to adaptation!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is differential reproductive success that happens for a reason, drift is differential reproductive success that just happens!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Population size matters!</a:t>
            </a:r>
          </a:p>
          <a:p>
            <a:pPr>
              <a:spcAft>
                <a:spcPts val="600"/>
              </a:spcAft>
            </a:pPr>
            <a:r>
              <a:rPr lang="en-US" dirty="0"/>
              <a:t>What are the long-term consequences of genetic drift?</a:t>
            </a:r>
          </a:p>
          <a:p>
            <a:pPr>
              <a:spcAft>
                <a:spcPts val="600"/>
              </a:spcAft>
            </a:pPr>
            <a:r>
              <a:rPr lang="en-US" dirty="0"/>
              <a:t>How does genetic drift interact with selection?</a:t>
            </a:r>
          </a:p>
        </p:txBody>
      </p:sp>
      <p:pic>
        <p:nvPicPr>
          <p:cNvPr id="9" name="Picture 8" descr="FG06_10b.JPG">
            <a:extLst>
              <a:ext uri="{FF2B5EF4-FFF2-40B4-BE49-F238E27FC236}">
                <a16:creationId xmlns:a16="http://schemas.microsoft.com/office/drawing/2014/main" id="{A0B1A906-FA34-DD47-98FE-E1D31A0965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66"/>
          <a:stretch/>
        </p:blipFill>
        <p:spPr>
          <a:xfrm>
            <a:off x="7750409" y="234462"/>
            <a:ext cx="4441591" cy="3194538"/>
          </a:xfrm>
          <a:prstGeom prst="rect">
            <a:avLst/>
          </a:prstGeom>
        </p:spPr>
      </p:pic>
      <p:pic>
        <p:nvPicPr>
          <p:cNvPr id="11" name="Picture 10" descr="FG06_11.JPG">
            <a:extLst>
              <a:ext uri="{FF2B5EF4-FFF2-40B4-BE49-F238E27FC236}">
                <a16:creationId xmlns:a16="http://schemas.microsoft.com/office/drawing/2014/main" id="{EE086790-AD1A-0742-92AE-ECD265EDCB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4219" y="3663462"/>
            <a:ext cx="4637781" cy="319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1" y="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drift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E2282CAB-8248-504C-839A-F9F869F62B79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38846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An evolutionary force generating </a:t>
            </a:r>
            <a:r>
              <a:rPr lang="en-US" u="sng" dirty="0"/>
              <a:t>random</a:t>
            </a:r>
            <a:r>
              <a:rPr lang="en-US" dirty="0"/>
              <a:t> changes in allele frequency between generations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Does not lead to adaptation!</a:t>
            </a:r>
          </a:p>
          <a:p>
            <a:pPr>
              <a:spcAft>
                <a:spcPts val="600"/>
              </a:spcAft>
            </a:pPr>
            <a:r>
              <a:rPr lang="en-US" dirty="0"/>
              <a:t>Selection is differential reproductive success that happens for a reason, drift is differential reproductive success that just happens!</a:t>
            </a:r>
          </a:p>
        </p:txBody>
      </p:sp>
      <p:pic>
        <p:nvPicPr>
          <p:cNvPr id="9" name="Picture 8" descr="FG06_10b.JPG">
            <a:extLst>
              <a:ext uri="{FF2B5EF4-FFF2-40B4-BE49-F238E27FC236}">
                <a16:creationId xmlns:a16="http://schemas.microsoft.com/office/drawing/2014/main" id="{A0B1A906-FA34-DD47-98FE-E1D31A0965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366"/>
          <a:stretch/>
        </p:blipFill>
        <p:spPr>
          <a:xfrm>
            <a:off x="7750409" y="234462"/>
            <a:ext cx="4441591" cy="3194538"/>
          </a:xfrm>
          <a:prstGeom prst="rect">
            <a:avLst/>
          </a:prstGeom>
        </p:spPr>
      </p:pic>
      <p:pic>
        <p:nvPicPr>
          <p:cNvPr id="11" name="Picture 10" descr="FG06_11.JPG">
            <a:extLst>
              <a:ext uri="{FF2B5EF4-FFF2-40B4-BE49-F238E27FC236}">
                <a16:creationId xmlns:a16="http://schemas.microsoft.com/office/drawing/2014/main" id="{EE086790-AD1A-0742-92AE-ECD265EDCB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4219" y="3663462"/>
            <a:ext cx="4637781" cy="3194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CC9F05-4AAF-B040-9826-315B5FFE67E5}"/>
              </a:ext>
            </a:extLst>
          </p:cNvPr>
          <p:cNvSpPr/>
          <p:nvPr/>
        </p:nvSpPr>
        <p:spPr>
          <a:xfrm>
            <a:off x="355107" y="3486359"/>
            <a:ext cx="6100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938">
              <a:spcAft>
                <a:spcPts val="600"/>
              </a:spcAft>
            </a:pPr>
            <a:r>
              <a:rPr lang="en-US" sz="1400" dirty="0">
                <a:latin typeface="Courier" pitchFamily="2" charset="0"/>
              </a:rPr>
              <a:t>r &lt;- </a:t>
            </a:r>
            <a:r>
              <a:rPr lang="en-US" sz="1400" dirty="0" err="1">
                <a:latin typeface="Courier" pitchFamily="2" charset="0"/>
              </a:rPr>
              <a:t>genetic.drift</a:t>
            </a:r>
            <a:r>
              <a:rPr lang="en-US" sz="1400" dirty="0">
                <a:latin typeface="Courier" pitchFamily="2" charset="0"/>
              </a:rPr>
              <a:t>(p0=0.5, time=100, 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Ne=100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solidFill>
                  <a:srgbClr val="FF0000"/>
                </a:solidFill>
                <a:latin typeface="Courier" pitchFamily="2" charset="0"/>
              </a:rPr>
              <a:t>nrep</a:t>
            </a:r>
            <a:r>
              <a:rPr lang="en-US" sz="1400" dirty="0">
                <a:solidFill>
                  <a:srgbClr val="FF0000"/>
                </a:solidFill>
                <a:latin typeface="Courier" pitchFamily="2" charset="0"/>
              </a:rPr>
              <a:t> = 10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06AE6F98-E624-0D47-8664-48A8BCBCE464}"/>
              </a:ext>
            </a:extLst>
          </p:cNvPr>
          <p:cNvSpPr txBox="1">
            <a:spLocks/>
          </p:cNvSpPr>
          <p:nvPr/>
        </p:nvSpPr>
        <p:spPr>
          <a:xfrm>
            <a:off x="355107" y="4561169"/>
            <a:ext cx="53884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happens from generation to generation?</a:t>
            </a:r>
          </a:p>
          <a:p>
            <a:pPr>
              <a:spcAft>
                <a:spcPts val="600"/>
              </a:spcAft>
            </a:pPr>
            <a:r>
              <a:rPr lang="en-US" dirty="0"/>
              <a:t>What happens to allele frequency in the long run?</a:t>
            </a:r>
          </a:p>
          <a:p>
            <a:pPr>
              <a:spcAft>
                <a:spcPts val="600"/>
              </a:spcAft>
            </a:pPr>
            <a:r>
              <a:rPr lang="en-US" dirty="0"/>
              <a:t>What happens to heterozygosity in the long run?</a:t>
            </a:r>
          </a:p>
        </p:txBody>
      </p:sp>
    </p:spTree>
    <p:extLst>
      <p:ext uri="{BB962C8B-B14F-4D97-AF65-F5344CB8AC3E}">
        <p14:creationId xmlns:p14="http://schemas.microsoft.com/office/powerpoint/2010/main" val="33615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</TotalTime>
  <Words>830</Words>
  <Application>Microsoft Macintosh PowerPoint</Application>
  <PresentationFormat>Widescreen</PresentationFormat>
  <Paragraphs>113</Paragraphs>
  <Slides>21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Courier</vt:lpstr>
      <vt:lpstr>Open Sans ExtraBold</vt:lpstr>
      <vt:lpstr>Open Sans Light</vt:lpstr>
      <vt:lpstr>Open Sans SemiBold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6</cp:revision>
  <dcterms:created xsi:type="dcterms:W3CDTF">2020-01-02T22:04:40Z</dcterms:created>
  <dcterms:modified xsi:type="dcterms:W3CDTF">2023-10-18T15:49:14Z</dcterms:modified>
</cp:coreProperties>
</file>